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raunces Extra Bold" panose="020B0604020202020204" charset="0"/>
      <p:regular r:id="rId19"/>
    </p:embeddedFont>
    <p:embeddedFont>
      <p:font typeface="Nobile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34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76912-57BC-41E1-BA27-ADB559DE2D75}"/>
              </a:ext>
            </a:extLst>
          </p:cNvPr>
          <p:cNvSpPr txBox="1"/>
          <p:nvPr/>
        </p:nvSpPr>
        <p:spPr>
          <a:xfrm>
            <a:off x="12859149" y="7693573"/>
            <a:ext cx="1734207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By: </a:t>
            </a:r>
            <a:r>
              <a:rPr lang="en-US" sz="2000" dirty="0" err="1">
                <a:latin typeface="Arial Rounded MT Bold" panose="020F0704030504030204" pitchFamily="34" charset="0"/>
              </a:rPr>
              <a:t>S.Yoga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601028"/>
            <a:ext cx="6963251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Detailed Dashboard View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359" y="1477018"/>
            <a:ext cx="9680027" cy="50656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3429" y="6336149"/>
            <a:ext cx="1310354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3429" y="6930509"/>
            <a:ext cx="13103543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real-time customer data, drill down into performance metrics, and uncover actionable insights through our intuitive interface.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298" y="587812"/>
            <a:ext cx="7238405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0298" y="1517928"/>
            <a:ext cx="3767495" cy="1802249"/>
          </a:xfrm>
          <a:prstGeom prst="roundRect">
            <a:avLst>
              <a:gd name="adj" fmla="val 10044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91394" y="1719024"/>
            <a:ext cx="257127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1394" y="2153960"/>
            <a:ext cx="3365302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 958 repeat buyers without subscriptions with exclusive benefits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8889" y="1517928"/>
            <a:ext cx="3767614" cy="1802249"/>
          </a:xfrm>
          <a:prstGeom prst="roundRect">
            <a:avLst>
              <a:gd name="adj" fmla="val 10044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359985" y="1719024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59985" y="2153960"/>
            <a:ext cx="3365421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accelerate movement into Loyal segment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0298" y="3521273"/>
            <a:ext cx="7736205" cy="1480542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391394" y="3722370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Strategy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1394" y="4157305"/>
            <a:ext cx="7334012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discount policy - 839 high spenders used discounts, balance margin control</a:t>
            </a:r>
            <a:endParaRPr lang="en-US" sz="15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98" y="5228034"/>
            <a:ext cx="1005602" cy="120681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396996" y="5429131"/>
            <a:ext cx="257567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396996" y="5864066"/>
            <a:ext cx="6529507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 top-rated items in campaigns</a:t>
            </a:r>
            <a:endParaRPr lang="en-US" sz="15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298" y="6434852"/>
            <a:ext cx="1005602" cy="120681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396996" y="6635948"/>
            <a:ext cx="254019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7396996" y="7070884"/>
            <a:ext cx="6529507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Young Adults and express shipping users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553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288714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775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18553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288714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3775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18553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288714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37756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467034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570214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07093" y="6192560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 transaction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8106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data spanning demographics, purchase details, and shopping behavior patterns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8256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dataset using pandas, explored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280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930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bins and purchase_frequency_days columns for deeper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061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Connected to MYSQL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019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04034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9331E"/>
          </a:solidFill>
          <a:ln/>
        </p:spPr>
      </p:sp>
      <p:sp>
        <p:nvSpPr>
          <p:cNvPr id="5" name="Text 2"/>
          <p:cNvSpPr/>
          <p:nvPr/>
        </p:nvSpPr>
        <p:spPr>
          <a:xfrm>
            <a:off x="3991808" y="6541651"/>
            <a:ext cx="52792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2A863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8164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customers generate </a:t>
            </a:r>
            <a:r>
              <a:rPr lang="en-US" sz="1750" dirty="0">
                <a:solidFill>
                  <a:srgbClr val="FFFFFF"/>
                </a:solidFill>
                <a:highlight>
                  <a:srgbClr val="438951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68% of total revenue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significantly outpacing female 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35566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Strategic opportunity to boost female customer engagement and spending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898"/>
            <a:ext cx="58212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59305"/>
            <a:ext cx="4196358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47316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3.86 rating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59305"/>
            <a:ext cx="4196358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0942" y="247316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3.84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59305"/>
            <a:ext cx="4196358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47316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3.82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500324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4727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4914186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12481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3.80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500324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4727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4914186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12481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3.78 rating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9696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these top performers in marketing campaigns to drive sales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027" y="320516"/>
            <a:ext cx="4912400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 Analysis</a:t>
            </a:r>
            <a:endParaRPr lang="en-US" sz="2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88" y="917972"/>
            <a:ext cx="2279333" cy="6716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79520" y="1234559"/>
            <a:ext cx="16394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117783" y="1034534"/>
            <a:ext cx="319802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117783" y="1286589"/>
            <a:ext cx="31980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5030272" y="1600319"/>
            <a:ext cx="9163050" cy="7620"/>
          </a:xfrm>
          <a:prstGeom prst="roundRect">
            <a:avLst>
              <a:gd name="adj" fmla="val 1377072"/>
            </a:avLst>
          </a:prstGeom>
          <a:solidFill>
            <a:srgbClr val="CED9C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222" y="1618655"/>
            <a:ext cx="4558665" cy="6716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79520" y="1852017"/>
            <a:ext cx="16394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6257449" y="1735217"/>
            <a:ext cx="76545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Returning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6257449" y="1987272"/>
            <a:ext cx="76545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</a:t>
            </a:r>
            <a:endParaRPr lang="en-US" sz="900" dirty="0"/>
          </a:p>
        </p:txBody>
      </p:sp>
      <p:sp>
        <p:nvSpPr>
          <p:cNvPr id="12" name="Shape 8"/>
          <p:cNvSpPr/>
          <p:nvPr/>
        </p:nvSpPr>
        <p:spPr>
          <a:xfrm>
            <a:off x="6169938" y="2301002"/>
            <a:ext cx="8023384" cy="7620"/>
          </a:xfrm>
          <a:prstGeom prst="roundRect">
            <a:avLst>
              <a:gd name="adj" fmla="val 1377072"/>
            </a:avLst>
          </a:prstGeom>
          <a:solidFill>
            <a:srgbClr val="CED9C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55" y="2319338"/>
            <a:ext cx="6837998" cy="6716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779520" y="2552700"/>
            <a:ext cx="16394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397115" y="2435900"/>
            <a:ext cx="406718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397115" y="2687955"/>
            <a:ext cx="406718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3,116</a:t>
            </a:r>
            <a:endParaRPr lang="en-US" sz="9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E2A2BE-D6B6-438F-ADEA-29C465778FA9}"/>
              </a:ext>
            </a:extLst>
          </p:cNvPr>
          <p:cNvGrpSpPr/>
          <p:nvPr/>
        </p:nvGrpSpPr>
        <p:grpSpPr>
          <a:xfrm>
            <a:off x="835462" y="3944838"/>
            <a:ext cx="6765012" cy="2153188"/>
            <a:chOff x="408027" y="3238619"/>
            <a:chExt cx="6765012" cy="939522"/>
          </a:xfrm>
        </p:grpSpPr>
        <p:sp>
          <p:nvSpPr>
            <p:cNvPr id="17" name="Text 12"/>
            <p:cNvSpPr/>
            <p:nvPr/>
          </p:nvSpPr>
          <p:spPr>
            <a:xfrm>
              <a:off x="408027" y="3238619"/>
              <a:ext cx="1598176" cy="1821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2400" b="1" dirty="0">
                  <a:solidFill>
                    <a:srgbClr val="3B4540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Segment Distribution</a:t>
              </a:r>
              <a:endParaRPr lang="en-US" sz="2400" dirty="0"/>
            </a:p>
          </p:txBody>
        </p:sp>
        <p:sp>
          <p:nvSpPr>
            <p:cNvPr id="18" name="Text 13"/>
            <p:cNvSpPr/>
            <p:nvPr/>
          </p:nvSpPr>
          <p:spPr>
            <a:xfrm>
              <a:off x="408027" y="3537347"/>
              <a:ext cx="6765012" cy="1864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1600" b="1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80% Loyal customers</a:t>
              </a:r>
              <a:r>
                <a:rPr lang="en-US" sz="16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 - Strong retention foundation</a:t>
              </a:r>
              <a:endParaRPr lang="en-US" sz="1600" dirty="0"/>
            </a:p>
          </p:txBody>
        </p:sp>
        <p:sp>
          <p:nvSpPr>
            <p:cNvPr id="19" name="Text 14"/>
            <p:cNvSpPr/>
            <p:nvPr/>
          </p:nvSpPr>
          <p:spPr>
            <a:xfrm>
              <a:off x="408027" y="3764518"/>
              <a:ext cx="6765012" cy="1864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18% Returning - Growth opportunity</a:t>
              </a:r>
              <a:endParaRPr lang="en-US" sz="1600" dirty="0"/>
            </a:p>
          </p:txBody>
        </p:sp>
        <p:sp>
          <p:nvSpPr>
            <p:cNvPr id="20" name="Text 15"/>
            <p:cNvSpPr/>
            <p:nvPr/>
          </p:nvSpPr>
          <p:spPr>
            <a:xfrm>
              <a:off x="408027" y="3991689"/>
              <a:ext cx="6765012" cy="1864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2% New - Acquisition focus needed</a:t>
              </a:r>
              <a:endParaRPr lang="en-US" sz="1600" dirty="0"/>
            </a:p>
          </p:txBody>
        </p:sp>
      </p:grp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833" y="3108383"/>
            <a:ext cx="6765012" cy="5018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940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Status Impact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123009" y="163008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27%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14" y="921306"/>
            <a:ext cx="1701165" cy="1701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11818" y="276415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96835" y="3009305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1,053 customers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10112216" y="163008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73%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221" y="921306"/>
            <a:ext cx="1701165" cy="17011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101024" y="276415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Non-Subscribers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7386042" y="3009305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2,847 customers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396835" y="3431619"/>
            <a:ext cx="15311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Comparison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396835" y="372213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 </a:t>
            </a:r>
            <a:r>
              <a:rPr lang="en-US" sz="8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$62,645</a:t>
            </a: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total revenue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396835" y="400562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Non-subscribers: </a:t>
            </a: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$170,436</a:t>
            </a: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total revenue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396835" y="428910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spend nearly identical: </a:t>
            </a: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$59.49 vs $59.87</a:t>
            </a:r>
            <a:endParaRPr lang="en-US" sz="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024" y="3722132"/>
            <a:ext cx="4441795" cy="444179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396835" y="10480834"/>
            <a:ext cx="13836729" cy="481846"/>
          </a:xfrm>
          <a:prstGeom prst="roundRect">
            <a:avLst>
              <a:gd name="adj" fmla="val 21184"/>
            </a:avLst>
          </a:prstGeom>
          <a:solidFill>
            <a:srgbClr val="CCE6D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83" y="10645259"/>
            <a:ext cx="141684" cy="11334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5215" y="10622518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Opportunity:</a:t>
            </a:r>
            <a:r>
              <a:rPr lang="en-US" sz="8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958 repeat buyers (&gt;5 purchases) without subscriptions represent untapped subscription potential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479012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Age Group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75" y="1257306"/>
            <a:ext cx="11224391" cy="62856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Adults lead revenue generation, followed closely by Middle-aged customers. Remarkably balanced distribution across all age segments.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4007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996" y="1802130"/>
            <a:ext cx="6775609" cy="46356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5333" y="593527"/>
            <a:ext cx="58045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Interactive Dashboard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755333" y="2266236"/>
            <a:ext cx="5804535" cy="1649611"/>
          </a:xfrm>
          <a:prstGeom prst="roundRect">
            <a:avLst>
              <a:gd name="adj" fmla="val 1177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01554" y="2512457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Metrics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01554" y="2979063"/>
            <a:ext cx="5312093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customer count, average purchase, and review ratings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55333" y="4131588"/>
            <a:ext cx="5804535" cy="1649611"/>
          </a:xfrm>
          <a:prstGeom prst="roundRect">
            <a:avLst>
              <a:gd name="adj" fmla="val 1177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01554" y="4377809"/>
            <a:ext cx="311372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Category Performance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01554" y="4844415"/>
            <a:ext cx="5312093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Compare revenue and sales across Clothing, Accessories, Footwear, Outerwear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55333" y="5996940"/>
            <a:ext cx="5804535" cy="1649611"/>
          </a:xfrm>
          <a:prstGeom prst="roundRect">
            <a:avLst>
              <a:gd name="adj" fmla="val 1177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01554" y="6243161"/>
            <a:ext cx="305454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Demographic Insights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1001554" y="6709767"/>
            <a:ext cx="5312093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age groups, subscription status, and shipping preferences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421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Fraunces Extra Bold</vt:lpstr>
      <vt:lpstr>Fraunces Light</vt:lpstr>
      <vt:lpstr>Nobile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yoga s</dc:creator>
  <cp:lastModifiedBy>yoga yoga</cp:lastModifiedBy>
  <cp:revision>3</cp:revision>
  <dcterms:created xsi:type="dcterms:W3CDTF">2025-11-15T13:01:42Z</dcterms:created>
  <dcterms:modified xsi:type="dcterms:W3CDTF">2025-11-15T13:13:21Z</dcterms:modified>
</cp:coreProperties>
</file>